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59594" autoAdjust="0"/>
  </p:normalViewPr>
  <p:slideViewPr>
    <p:cSldViewPr snapToGrid="0">
      <p:cViewPr varScale="1">
        <p:scale>
          <a:sx n="39" d="100"/>
          <a:sy n="39" d="100"/>
        </p:scale>
        <p:origin x="1134" y="5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719804" cy="466434"/>
          </a:xfrm>
          <a:prstGeom prst="rect">
            <a:avLst/>
          </a:prstGeom>
        </p:spPr>
        <p:txBody>
          <a:bodyPr vert="horz" lIns="93177" tIns="46589" rIns="93177" bIns="46589" rtlCol="0"/>
          <a:lstStyle>
            <a:lvl1pPr algn="l">
              <a:defRPr sz="1200"/>
            </a:lvl1pPr>
          </a:lstStyle>
          <a:p>
            <a:r>
              <a:rPr lang="en-US" sz="1800" b="1" cap="small" dirty="0">
                <a:latin typeface="Segoe Print" panose="02000600000000000000" pitchFamily="2" charset="0"/>
              </a:rPr>
              <a:t>The “Plan” of Salvation?</a:t>
            </a: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r>
              <a:rPr lang="en-US" dirty="0"/>
              <a:t>January 15, 2017 am</a:t>
            </a: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dirty="0"/>
              <a:t>West Side church of Christ, Stan Cox</a:t>
            </a: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r>
              <a:rPr lang="en-US" dirty="0"/>
              <a:t>soundteaching.org      </a:t>
            </a:r>
            <a:fld id="{5386A509-82B8-4A83-B6DF-F35F0CB7C8AF}" type="slidenum">
              <a:rPr lang="en-US" smtClean="0"/>
              <a:t>‹#›</a:t>
            </a:fld>
            <a:endParaRPr lang="en-US" dirty="0"/>
          </a:p>
        </p:txBody>
      </p:sp>
    </p:spTree>
    <p:extLst>
      <p:ext uri="{BB962C8B-B14F-4D97-AF65-F5344CB8AC3E}">
        <p14:creationId xmlns:p14="http://schemas.microsoft.com/office/powerpoint/2010/main" val="32883577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FF6DF2E-8DE5-485B-9851-72AA2A98B269}" type="datetimeFigureOut">
              <a:rPr lang="en-US" smtClean="0"/>
              <a:t>1/15/2017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476BE6F-271C-4692-A39F-C0C19052B8B2}" type="slidenum">
              <a:rPr lang="en-US" smtClean="0"/>
              <a:t>‹#›</a:t>
            </a:fld>
            <a:endParaRPr lang="en-US"/>
          </a:p>
        </p:txBody>
      </p:sp>
    </p:spTree>
    <p:extLst>
      <p:ext uri="{BB962C8B-B14F-4D97-AF65-F5344CB8AC3E}">
        <p14:creationId xmlns:p14="http://schemas.microsoft.com/office/powerpoint/2010/main" val="304985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Reviving the Ancient Faith – The Story of Churches of Christ in America, Richard T. Hughes, Eerdmans Publishing Company, Grand Rapids, Michigan, 1996, pp. 51-52.</a:t>
            </a:r>
          </a:p>
          <a:p>
            <a:endParaRPr lang="en-US" dirty="0"/>
          </a:p>
          <a:p>
            <a:r>
              <a:rPr lang="en-US" dirty="0"/>
              <a:t>Claims that Walter Scott (a contemporary of Alexander Campbell) is the originator of the concept of the Plan of Salvation, consisting of 5 steps: H,B,R,C,B</a:t>
            </a:r>
          </a:p>
          <a:p>
            <a:pPr marL="640594" lvl="1" indent="-174708">
              <a:buFont typeface="Arial" panose="020B0604020202020204" pitchFamily="34" charset="0"/>
              <a:buChar char="•"/>
            </a:pPr>
            <a:r>
              <a:rPr lang="en-US" dirty="0"/>
              <a:t>Started off as 6 points in 1827:  3 requirements of man (belief, repentance, baptism); and 3 responses by God (forgiveness, the gift of H.S., eternal life)</a:t>
            </a:r>
          </a:p>
          <a:p>
            <a:pPr marL="640594" lvl="1" indent="-174708">
              <a:buFont typeface="Arial" panose="020B0604020202020204" pitchFamily="34" charset="0"/>
              <a:buChar char="•"/>
            </a:pPr>
            <a:r>
              <a:rPr lang="en-US" dirty="0"/>
              <a:t>He reduced it to 5 points (using fingers as a mnemonic device), by combing the Gift of the H.S. and eternal life into one.</a:t>
            </a:r>
          </a:p>
          <a:p>
            <a:endParaRPr lang="en-US" dirty="0"/>
          </a:p>
        </p:txBody>
      </p:sp>
      <p:sp>
        <p:nvSpPr>
          <p:cNvPr id="4" name="Slide Number Placeholder 3"/>
          <p:cNvSpPr>
            <a:spLocks noGrp="1"/>
          </p:cNvSpPr>
          <p:nvPr>
            <p:ph type="sldNum" sz="quarter" idx="10"/>
          </p:nvPr>
        </p:nvSpPr>
        <p:spPr/>
        <p:txBody>
          <a:bodyPr/>
          <a:lstStyle/>
          <a:p>
            <a:fld id="{E476BE6F-271C-4692-A39F-C0C19052B8B2}" type="slidenum">
              <a:rPr lang="en-US" smtClean="0"/>
              <a:t>1</a:t>
            </a:fld>
            <a:endParaRPr lang="en-US"/>
          </a:p>
        </p:txBody>
      </p:sp>
    </p:spTree>
    <p:extLst>
      <p:ext uri="{BB962C8B-B14F-4D97-AF65-F5344CB8AC3E}">
        <p14:creationId xmlns:p14="http://schemas.microsoft.com/office/powerpoint/2010/main" val="18830509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76BE6F-271C-4692-A39F-C0C19052B8B2}" type="slidenum">
              <a:rPr lang="en-US" smtClean="0"/>
              <a:t>10</a:t>
            </a:fld>
            <a:endParaRPr lang="en-US"/>
          </a:p>
        </p:txBody>
      </p:sp>
    </p:spTree>
    <p:extLst>
      <p:ext uri="{BB962C8B-B14F-4D97-AF65-F5344CB8AC3E}">
        <p14:creationId xmlns:p14="http://schemas.microsoft.com/office/powerpoint/2010/main" val="1393781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Our question, is Richard Hughes claim correct?</a:t>
            </a:r>
          </a:p>
          <a:p>
            <a:pPr marL="640594" lvl="1" indent="-174708">
              <a:buFont typeface="Arial" panose="020B0604020202020204" pitchFamily="34" charset="0"/>
              <a:buChar char="•"/>
            </a:pPr>
            <a:r>
              <a:rPr lang="en-US" dirty="0"/>
              <a:t>Is the concept he describes of a “plan of salvation“ the legalistic invention of man made philosophy?</a:t>
            </a:r>
          </a:p>
          <a:p>
            <a:pPr marL="640594" lvl="1" indent="-174708">
              <a:buFont typeface="Arial" panose="020B0604020202020204" pitchFamily="34" charset="0"/>
              <a:buChar char="•"/>
            </a:pPr>
            <a:r>
              <a:rPr lang="en-US" dirty="0"/>
              <a:t>Or, is it a defensible concept that has its origin in scripture?</a:t>
            </a:r>
          </a:p>
        </p:txBody>
      </p:sp>
      <p:sp>
        <p:nvSpPr>
          <p:cNvPr id="4" name="Slide Number Placeholder 3"/>
          <p:cNvSpPr>
            <a:spLocks noGrp="1"/>
          </p:cNvSpPr>
          <p:nvPr>
            <p:ph type="sldNum" sz="quarter" idx="10"/>
          </p:nvPr>
        </p:nvSpPr>
        <p:spPr/>
        <p:txBody>
          <a:bodyPr/>
          <a:lstStyle/>
          <a:p>
            <a:fld id="{E476BE6F-271C-4692-A39F-C0C19052B8B2}" type="slidenum">
              <a:rPr lang="en-US" smtClean="0"/>
              <a:t>2</a:t>
            </a:fld>
            <a:endParaRPr lang="en-US"/>
          </a:p>
        </p:txBody>
      </p:sp>
    </p:spTree>
    <p:extLst>
      <p:ext uri="{BB962C8B-B14F-4D97-AF65-F5344CB8AC3E}">
        <p14:creationId xmlns:p14="http://schemas.microsoft.com/office/powerpoint/2010/main" val="3139958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This is, I think the most egregious misrepresentation of Hughes, and those like him…</a:t>
            </a:r>
          </a:p>
          <a:p>
            <a:pPr marL="640594" lvl="1" indent="-174708">
              <a:buFont typeface="Arial" panose="020B0604020202020204" pitchFamily="34" charset="0"/>
              <a:buChar char="•"/>
            </a:pPr>
            <a:r>
              <a:rPr lang="en-US" dirty="0"/>
              <a:t>Our emphasis in not only not exclusively on man’s work, it isn’t predominantly on man’s work.</a:t>
            </a:r>
          </a:p>
          <a:p>
            <a:pPr marL="640594" lvl="1" indent="-174708">
              <a:buFont typeface="Arial" panose="020B0604020202020204" pitchFamily="34" charset="0"/>
              <a:buChar char="•"/>
            </a:pPr>
            <a:r>
              <a:rPr lang="en-US" dirty="0"/>
              <a:t>We emphasize at every opportunity our dependence upon God’s unmerited favor for our salvation!</a:t>
            </a:r>
          </a:p>
          <a:p>
            <a:pPr marL="640594" lvl="1" indent="-174708">
              <a:buFont typeface="Arial" panose="020B0604020202020204" pitchFamily="34" charset="0"/>
              <a:buChar char="•"/>
            </a:pPr>
            <a:endParaRPr lang="en-US" dirty="0"/>
          </a:p>
          <a:p>
            <a:r>
              <a:rPr lang="en-US" b="1" dirty="0"/>
              <a:t>(John 3:16),</a:t>
            </a:r>
            <a:r>
              <a:rPr lang="en-US" b="1" i="1" dirty="0"/>
              <a:t> </a:t>
            </a:r>
            <a:r>
              <a:rPr lang="en-US" i="1" dirty="0"/>
              <a:t>“For God so loved the world that He gave His only begotten Son, that whoever believes in Him should not perish but have everlasting life.”</a:t>
            </a:r>
          </a:p>
          <a:p>
            <a:endParaRPr lang="en-US" dirty="0"/>
          </a:p>
          <a:p>
            <a:r>
              <a:rPr lang="en-US" b="1" dirty="0"/>
              <a:t>(Ephesians 2:8-9), </a:t>
            </a:r>
            <a:r>
              <a:rPr lang="en-US" i="1" dirty="0"/>
              <a:t>“For by grace you have been saved through faith, and that not of yourselves; it is the gift of God, 9 not of works, lest anyone should boast.”</a:t>
            </a:r>
          </a:p>
        </p:txBody>
      </p:sp>
      <p:sp>
        <p:nvSpPr>
          <p:cNvPr id="4" name="Slide Number Placeholder 3"/>
          <p:cNvSpPr>
            <a:spLocks noGrp="1"/>
          </p:cNvSpPr>
          <p:nvPr>
            <p:ph type="sldNum" sz="quarter" idx="10"/>
          </p:nvPr>
        </p:nvSpPr>
        <p:spPr/>
        <p:txBody>
          <a:bodyPr/>
          <a:lstStyle/>
          <a:p>
            <a:fld id="{E476BE6F-271C-4692-A39F-C0C19052B8B2}" type="slidenum">
              <a:rPr lang="en-US" smtClean="0"/>
              <a:t>3</a:t>
            </a:fld>
            <a:endParaRPr lang="en-US"/>
          </a:p>
        </p:txBody>
      </p:sp>
    </p:spTree>
    <p:extLst>
      <p:ext uri="{BB962C8B-B14F-4D97-AF65-F5344CB8AC3E}">
        <p14:creationId xmlns:p14="http://schemas.microsoft.com/office/powerpoint/2010/main" val="963927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 everyone is not saved (going to heaven)</a:t>
            </a:r>
          </a:p>
          <a:p>
            <a:endParaRPr lang="en-US" b="1" i="1" dirty="0"/>
          </a:p>
          <a:p>
            <a:r>
              <a:rPr lang="en-US" b="1" i="0" dirty="0"/>
              <a:t>(Matthew 25:41) [Jesus, speaking of the day of Judgment], </a:t>
            </a:r>
            <a:r>
              <a:rPr lang="en-US" b="0" i="1" dirty="0"/>
              <a:t>“Then He will also say to those on the left hand, ‘Depart from Me, you cursed, into the everlasting fire prepared for the devil and his angels.’”</a:t>
            </a:r>
          </a:p>
          <a:p>
            <a:r>
              <a:rPr lang="en-US" b="1" i="0" dirty="0"/>
              <a:t>(2 Thessalonians 1:9) [Paul wrote of some who…], </a:t>
            </a:r>
            <a:r>
              <a:rPr lang="en-US" b="0" i="1" dirty="0"/>
              <a:t>“…shall be punished with everlasting destruction from the presence of the Lord and from the glory of His power.”</a:t>
            </a:r>
          </a:p>
          <a:p>
            <a:endParaRPr lang="en-US" b="0" i="1" dirty="0"/>
          </a:p>
          <a:p>
            <a:r>
              <a:rPr lang="en-US" b="1" i="0" dirty="0"/>
              <a:t>Jesus did shed his blood for all!</a:t>
            </a:r>
          </a:p>
          <a:p>
            <a:r>
              <a:rPr lang="en-US" b="1" i="0" dirty="0"/>
              <a:t>(1 Timothy 2:5-7),</a:t>
            </a:r>
            <a:r>
              <a:rPr lang="en-US" b="0" i="1" dirty="0"/>
              <a:t> “For there is one God and one Mediator between God and men, the Man Christ Jesus, </a:t>
            </a:r>
            <a:r>
              <a:rPr lang="en-US" b="0" i="1" baseline="30000" dirty="0"/>
              <a:t>6</a:t>
            </a:r>
            <a:r>
              <a:rPr lang="en-US" b="0" i="1" dirty="0"/>
              <a:t> </a:t>
            </a:r>
            <a:r>
              <a:rPr lang="en-US" b="0" i="1" u="sng" dirty="0"/>
              <a:t>who gave Himself a ransom for all</a:t>
            </a:r>
            <a:r>
              <a:rPr lang="en-US" b="0" i="1" dirty="0"/>
              <a:t>, to be testified in due time, </a:t>
            </a:r>
            <a:r>
              <a:rPr lang="en-US" b="0" i="1" baseline="30000" dirty="0"/>
              <a:t>7</a:t>
            </a:r>
            <a:r>
              <a:rPr lang="en-US" b="0" i="1" dirty="0"/>
              <a:t> for which I was appointed a preacher and an apostle—I am speaking the truth in Christ and not lying—a teacher of the Gentiles in faith and truth.”</a:t>
            </a:r>
          </a:p>
          <a:p>
            <a:endParaRPr lang="en-US" b="0" i="1" dirty="0"/>
          </a:p>
          <a:p>
            <a:r>
              <a:rPr lang="en-US" b="1" i="0" dirty="0"/>
              <a:t>Let’s examine the other possibility, that God requires something of man!</a:t>
            </a:r>
          </a:p>
        </p:txBody>
      </p:sp>
      <p:sp>
        <p:nvSpPr>
          <p:cNvPr id="4" name="Slide Number Placeholder 3"/>
          <p:cNvSpPr>
            <a:spLocks noGrp="1"/>
          </p:cNvSpPr>
          <p:nvPr>
            <p:ph type="sldNum" sz="quarter" idx="10"/>
          </p:nvPr>
        </p:nvSpPr>
        <p:spPr/>
        <p:txBody>
          <a:bodyPr/>
          <a:lstStyle/>
          <a:p>
            <a:fld id="{E476BE6F-271C-4692-A39F-C0C19052B8B2}" type="slidenum">
              <a:rPr lang="en-US" smtClean="0"/>
              <a:t>4</a:t>
            </a:fld>
            <a:endParaRPr lang="en-US"/>
          </a:p>
        </p:txBody>
      </p:sp>
    </p:spTree>
    <p:extLst>
      <p:ext uri="{BB962C8B-B14F-4D97-AF65-F5344CB8AC3E}">
        <p14:creationId xmlns:p14="http://schemas.microsoft.com/office/powerpoint/2010/main" val="1718088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Answer is NO!</a:t>
            </a:r>
          </a:p>
          <a:p>
            <a:pPr marL="640594" lvl="1" indent="-174708">
              <a:buFont typeface="Arial" panose="020B0604020202020204" pitchFamily="34" charset="0"/>
              <a:buChar char="•"/>
            </a:pPr>
            <a:r>
              <a:rPr lang="en-US" b="1" i="0" dirty="0"/>
              <a:t>So, Faith is required of man by God! (already ascertained from John 3:16 and Ephesians 2:8-9)</a:t>
            </a:r>
          </a:p>
          <a:p>
            <a:pPr marL="640594" lvl="1" indent="-174708">
              <a:buFont typeface="Arial" panose="020B0604020202020204" pitchFamily="34" charset="0"/>
              <a:buChar char="•"/>
            </a:pPr>
            <a:endParaRPr lang="en-US" b="1" i="0" dirty="0"/>
          </a:p>
          <a:p>
            <a:r>
              <a:rPr lang="en-US" b="1" i="0" dirty="0"/>
              <a:t>Is it legalistic to contend that a man must believe in order to be rewarded by God?</a:t>
            </a:r>
          </a:p>
          <a:p>
            <a:endParaRPr lang="en-US" b="1" i="0" dirty="0"/>
          </a:p>
          <a:p>
            <a:pPr marL="640594" lvl="1" indent="-174708">
              <a:buFont typeface="Arial" panose="020B0604020202020204" pitchFamily="34" charset="0"/>
              <a:buChar char="•"/>
            </a:pPr>
            <a:r>
              <a:rPr lang="en-US" b="1" i="0" dirty="0"/>
              <a:t>But, how is faith obtained?</a:t>
            </a:r>
          </a:p>
          <a:p>
            <a:r>
              <a:rPr lang="en-US" b="1" i="0" dirty="0"/>
              <a:t>(Romans 10:17), </a:t>
            </a:r>
            <a:r>
              <a:rPr lang="en-US" b="0" i="1" dirty="0"/>
              <a:t>“So then faith comes by hearing, and hearing by the word of God.”</a:t>
            </a:r>
          </a:p>
          <a:p>
            <a:r>
              <a:rPr lang="en-US" b="1" i="0" dirty="0"/>
              <a:t>(Acts 2:36-37), [Peter’s Pentecost Sermon], </a:t>
            </a:r>
            <a:r>
              <a:rPr lang="en-US" b="0" i="1" dirty="0"/>
              <a:t>“"Therefore let all the house of Israel know assuredly that God has made this Jesus, whom you crucified, both Lord and Christ."</a:t>
            </a:r>
            <a:r>
              <a:rPr lang="en-US" b="0" i="1" baseline="30000" dirty="0"/>
              <a:t>37</a:t>
            </a:r>
            <a:r>
              <a:rPr lang="en-US" b="0" i="1" dirty="0"/>
              <a:t> </a:t>
            </a:r>
            <a:r>
              <a:rPr lang="en-US" b="0" i="1" u="sng" dirty="0"/>
              <a:t>Now when they heard this, they were cut to the heart</a:t>
            </a:r>
            <a:r>
              <a:rPr lang="en-US" b="0" i="1" dirty="0"/>
              <a:t>, and said to Peter and the rest of the apostles, "Men and brethren, what shall we do?“</a:t>
            </a:r>
          </a:p>
          <a:p>
            <a:endParaRPr lang="en-US" b="0" i="1" dirty="0"/>
          </a:p>
          <a:p>
            <a:r>
              <a:rPr lang="en-US" b="1" i="0" dirty="0"/>
              <a:t>If acknowledged, we have two parts of that so-called “legalistic” plan.  1) To be saved a man must hear the gospel of our Lord, this is logically necessary, because it is through such hearing that a man obtains 2) Belief in Christ!</a:t>
            </a:r>
          </a:p>
        </p:txBody>
      </p:sp>
      <p:sp>
        <p:nvSpPr>
          <p:cNvPr id="4" name="Slide Number Placeholder 3"/>
          <p:cNvSpPr>
            <a:spLocks noGrp="1"/>
          </p:cNvSpPr>
          <p:nvPr>
            <p:ph type="sldNum" sz="quarter" idx="10"/>
          </p:nvPr>
        </p:nvSpPr>
        <p:spPr/>
        <p:txBody>
          <a:bodyPr/>
          <a:lstStyle/>
          <a:p>
            <a:fld id="{E476BE6F-271C-4692-A39F-C0C19052B8B2}" type="slidenum">
              <a:rPr lang="en-US" smtClean="0"/>
              <a:t>5</a:t>
            </a:fld>
            <a:endParaRPr lang="en-US"/>
          </a:p>
        </p:txBody>
      </p:sp>
    </p:spTree>
    <p:extLst>
      <p:ext uri="{BB962C8B-B14F-4D97-AF65-F5344CB8AC3E}">
        <p14:creationId xmlns:p14="http://schemas.microsoft.com/office/powerpoint/2010/main" val="3574408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Answer is NO!</a:t>
            </a:r>
          </a:p>
          <a:p>
            <a:pPr marL="640594" lvl="1" indent="-174708">
              <a:buFont typeface="Arial" panose="020B0604020202020204" pitchFamily="34" charset="0"/>
              <a:buChar char="•"/>
            </a:pPr>
            <a:r>
              <a:rPr lang="en-US" b="1" i="0" dirty="0"/>
              <a:t>So, Repentance is required of man by God</a:t>
            </a:r>
          </a:p>
          <a:p>
            <a:pPr marL="640594" lvl="1" indent="-174708">
              <a:buFont typeface="Arial" panose="020B0604020202020204" pitchFamily="34" charset="0"/>
              <a:buChar char="•"/>
            </a:pPr>
            <a:endParaRPr lang="en-US" b="1" i="0" dirty="0"/>
          </a:p>
          <a:p>
            <a:r>
              <a:rPr lang="en-US" b="1" i="0" dirty="0"/>
              <a:t>(Acts 3:19-20), [Another sermon by Peter], </a:t>
            </a:r>
            <a:r>
              <a:rPr lang="en-US" b="0" i="1" dirty="0"/>
              <a:t>“Repent therefore and be converted, that your sins may be blotted out, so that times of refreshing may come from the presence of the Lord, </a:t>
            </a:r>
            <a:r>
              <a:rPr lang="en-US" b="0" i="1" baseline="30000" dirty="0"/>
              <a:t>20</a:t>
            </a:r>
            <a:r>
              <a:rPr lang="en-US" b="0" i="1" dirty="0"/>
              <a:t> and that He may send Jesus Christ, who was preached to you before…”</a:t>
            </a:r>
          </a:p>
          <a:p>
            <a:endParaRPr lang="en-US" b="0" i="1" dirty="0"/>
          </a:p>
          <a:p>
            <a:r>
              <a:rPr lang="en-US" b="1" i="0" dirty="0"/>
              <a:t>(Acts 2:38), </a:t>
            </a:r>
            <a:r>
              <a:rPr lang="en-US" b="0" i="1" dirty="0"/>
              <a:t>“Then Peter said to them, "Repent, and let every one of you be baptized in the name of Jesus Christ for the remission of sins…”</a:t>
            </a:r>
          </a:p>
          <a:p>
            <a:endParaRPr lang="en-US" b="0" i="1" dirty="0"/>
          </a:p>
          <a:p>
            <a:r>
              <a:rPr lang="en-US" b="1" i="0" dirty="0"/>
              <a:t>If acknowledged, we have the third part of that so-called “legalistic” plan.  1) To have your sins blotted out, or forgiven, you must repent (make a change).</a:t>
            </a:r>
          </a:p>
        </p:txBody>
      </p:sp>
      <p:sp>
        <p:nvSpPr>
          <p:cNvPr id="4" name="Slide Number Placeholder 3"/>
          <p:cNvSpPr>
            <a:spLocks noGrp="1"/>
          </p:cNvSpPr>
          <p:nvPr>
            <p:ph type="sldNum" sz="quarter" idx="10"/>
          </p:nvPr>
        </p:nvSpPr>
        <p:spPr/>
        <p:txBody>
          <a:bodyPr/>
          <a:lstStyle/>
          <a:p>
            <a:fld id="{E476BE6F-271C-4692-A39F-C0C19052B8B2}" type="slidenum">
              <a:rPr lang="en-US" smtClean="0"/>
              <a:t>6</a:t>
            </a:fld>
            <a:endParaRPr lang="en-US"/>
          </a:p>
        </p:txBody>
      </p:sp>
    </p:spTree>
    <p:extLst>
      <p:ext uri="{BB962C8B-B14F-4D97-AF65-F5344CB8AC3E}">
        <p14:creationId xmlns:p14="http://schemas.microsoft.com/office/powerpoint/2010/main" val="4176139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Answer is NO!</a:t>
            </a:r>
          </a:p>
          <a:p>
            <a:pPr marL="640594" lvl="1" indent="-174708">
              <a:buFont typeface="Arial" panose="020B0604020202020204" pitchFamily="34" charset="0"/>
              <a:buChar char="•"/>
            </a:pPr>
            <a:r>
              <a:rPr lang="en-US" b="1" i="0" dirty="0"/>
              <a:t>So, Confession is required of man by God</a:t>
            </a:r>
          </a:p>
          <a:p>
            <a:r>
              <a:rPr lang="en-US" b="1" i="0" dirty="0"/>
              <a:t>(Matthew 10:32-33), </a:t>
            </a:r>
            <a:r>
              <a:rPr lang="en-US" b="0" i="1" dirty="0"/>
              <a:t>“Therefore whoever confesses Me before men, him I will also confess before My Father who is in heaven. 33 But whoever denies Me before men, him I will also deny before My Father who is in heaven.”</a:t>
            </a:r>
          </a:p>
          <a:p>
            <a:pPr marL="640594" lvl="1" indent="-174708">
              <a:buFont typeface="Arial" panose="020B0604020202020204" pitchFamily="34" charset="0"/>
              <a:buChar char="•"/>
            </a:pPr>
            <a:endParaRPr lang="en-US" b="1" i="0" dirty="0"/>
          </a:p>
          <a:p>
            <a:r>
              <a:rPr lang="en-US" b="1" i="0" dirty="0"/>
              <a:t>(Romans 10:8-10), </a:t>
            </a:r>
            <a:r>
              <a:rPr lang="en-US" b="0" i="1" dirty="0"/>
              <a:t>“But what does it </a:t>
            </a:r>
            <a:r>
              <a:rPr lang="en-US" b="1" i="0" dirty="0"/>
              <a:t>[the righteousness of faith] </a:t>
            </a:r>
            <a:r>
              <a:rPr lang="en-US" b="0" i="1" dirty="0"/>
              <a:t>say? ‘The word is near you, in your mouth and in your heart’ (that is, the word of faith which we preach): </a:t>
            </a:r>
            <a:r>
              <a:rPr lang="en-US" b="0" i="1" baseline="30000" dirty="0"/>
              <a:t>9 </a:t>
            </a:r>
            <a:r>
              <a:rPr lang="en-US" b="0" i="1" dirty="0"/>
              <a:t>that if you confess with your mouth the Lord Jesus and believe in your heart that God has raised Him from the dead, you will be saved. </a:t>
            </a:r>
            <a:r>
              <a:rPr lang="en-US" b="0" i="1" baseline="30000" dirty="0"/>
              <a:t>10</a:t>
            </a:r>
            <a:r>
              <a:rPr lang="en-US" b="0" i="1" dirty="0"/>
              <a:t> For with the heart one believes unto righteousness, and with the mouth confession is made unto salvation.”</a:t>
            </a:r>
          </a:p>
          <a:p>
            <a:endParaRPr lang="en-US" b="0" i="1" dirty="0"/>
          </a:p>
          <a:p>
            <a:r>
              <a:rPr lang="en-US" b="1" i="0" dirty="0"/>
              <a:t>If acknowledged, we have the fourth part of that so-called “legalistic” plan.  1) Unless we confess the name of Jesus Christ, we cannot be saved!</a:t>
            </a:r>
          </a:p>
        </p:txBody>
      </p:sp>
      <p:sp>
        <p:nvSpPr>
          <p:cNvPr id="4" name="Slide Number Placeholder 3"/>
          <p:cNvSpPr>
            <a:spLocks noGrp="1"/>
          </p:cNvSpPr>
          <p:nvPr>
            <p:ph type="sldNum" sz="quarter" idx="10"/>
          </p:nvPr>
        </p:nvSpPr>
        <p:spPr/>
        <p:txBody>
          <a:bodyPr/>
          <a:lstStyle/>
          <a:p>
            <a:fld id="{E476BE6F-271C-4692-A39F-C0C19052B8B2}" type="slidenum">
              <a:rPr lang="en-US" smtClean="0"/>
              <a:t>7</a:t>
            </a:fld>
            <a:endParaRPr lang="en-US"/>
          </a:p>
        </p:txBody>
      </p:sp>
    </p:spTree>
    <p:extLst>
      <p:ext uri="{BB962C8B-B14F-4D97-AF65-F5344CB8AC3E}">
        <p14:creationId xmlns:p14="http://schemas.microsoft.com/office/powerpoint/2010/main" val="731541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Answer is NO!</a:t>
            </a:r>
          </a:p>
          <a:p>
            <a:pPr marL="640594" lvl="1" indent="-174708">
              <a:buFont typeface="Arial" panose="020B0604020202020204" pitchFamily="34" charset="0"/>
              <a:buChar char="•"/>
            </a:pPr>
            <a:r>
              <a:rPr lang="en-US" b="1" i="0" dirty="0"/>
              <a:t>So, Baptism is required of man by God</a:t>
            </a:r>
          </a:p>
          <a:p>
            <a:r>
              <a:rPr lang="en-US" b="1" i="0" dirty="0"/>
              <a:t>(Acts 2:38), </a:t>
            </a:r>
            <a:r>
              <a:rPr lang="en-US" b="0" i="1" dirty="0"/>
              <a:t>“Then Peter said to them, "Repent, and let every one of you be baptized in the name of Jesus Christ for the remission of sins; and you shall receive the gift of the Holy Spirit.”</a:t>
            </a:r>
          </a:p>
          <a:p>
            <a:pPr marL="640594" lvl="1" indent="-174708">
              <a:buFont typeface="Arial" panose="020B0604020202020204" pitchFamily="34" charset="0"/>
              <a:buChar char="•"/>
            </a:pPr>
            <a:r>
              <a:rPr lang="en-US" b="1" i="0" dirty="0"/>
              <a:t>Note: “for” (</a:t>
            </a:r>
            <a:r>
              <a:rPr lang="en-US" b="1" i="0" dirty="0" err="1"/>
              <a:t>eis</a:t>
            </a:r>
            <a:r>
              <a:rPr lang="en-US" b="1" i="0" dirty="0"/>
              <a:t>), both with repentance and baptism (in order to obtain)</a:t>
            </a:r>
          </a:p>
          <a:p>
            <a:pPr marL="640594" lvl="1" indent="-174708">
              <a:buFont typeface="Arial" panose="020B0604020202020204" pitchFamily="34" charset="0"/>
              <a:buChar char="•"/>
            </a:pPr>
            <a:r>
              <a:rPr lang="en-US" b="1" i="0" dirty="0"/>
              <a:t>(cf. Matthew 26:20), </a:t>
            </a:r>
            <a:r>
              <a:rPr lang="en-US" b="0" i="1" dirty="0"/>
              <a:t>“For this is My blood of the new covenant, which is shed </a:t>
            </a:r>
            <a:r>
              <a:rPr lang="en-US" b="0" i="1" u="sng" dirty="0"/>
              <a:t>for</a:t>
            </a:r>
            <a:r>
              <a:rPr lang="en-US" b="0" i="1" dirty="0"/>
              <a:t> many for the remission of sins.”</a:t>
            </a:r>
          </a:p>
          <a:p>
            <a:pPr marL="640594" lvl="1" indent="-174708">
              <a:buFont typeface="Arial" panose="020B0604020202020204" pitchFamily="34" charset="0"/>
              <a:buChar char="•"/>
            </a:pPr>
            <a:endParaRPr lang="en-US" b="1" i="0" dirty="0"/>
          </a:p>
          <a:p>
            <a:r>
              <a:rPr lang="en-US" b="1" i="0" dirty="0"/>
              <a:t>(Mark 16:15-16), </a:t>
            </a:r>
            <a:r>
              <a:rPr lang="en-US" b="0" i="1" dirty="0"/>
              <a:t>“And He said to them, ‘Go into all the world and preach the gospel to every creature. </a:t>
            </a:r>
            <a:r>
              <a:rPr lang="en-US" b="0" i="1" baseline="30000" dirty="0"/>
              <a:t>16 </a:t>
            </a:r>
            <a:r>
              <a:rPr lang="en-US" b="0" i="1" dirty="0"/>
              <a:t>He who believes and is baptized will be saved; but he who does not believe will be condemned.’”</a:t>
            </a:r>
          </a:p>
          <a:p>
            <a:endParaRPr lang="en-US" b="0" i="1" dirty="0"/>
          </a:p>
          <a:p>
            <a:r>
              <a:rPr lang="en-US" b="1" i="0" dirty="0"/>
              <a:t>If acknowledged, we have the fifth part of that so-called “legalistic” plan.  1) Unless we are baptized in the name of Jesus Christ, we cannot have our sins taken away!</a:t>
            </a:r>
          </a:p>
        </p:txBody>
      </p:sp>
      <p:sp>
        <p:nvSpPr>
          <p:cNvPr id="4" name="Slide Number Placeholder 3"/>
          <p:cNvSpPr>
            <a:spLocks noGrp="1"/>
          </p:cNvSpPr>
          <p:nvPr>
            <p:ph type="sldNum" sz="quarter" idx="10"/>
          </p:nvPr>
        </p:nvSpPr>
        <p:spPr/>
        <p:txBody>
          <a:bodyPr/>
          <a:lstStyle/>
          <a:p>
            <a:fld id="{E476BE6F-271C-4692-A39F-C0C19052B8B2}" type="slidenum">
              <a:rPr lang="en-US" smtClean="0"/>
              <a:t>8</a:t>
            </a:fld>
            <a:endParaRPr lang="en-US"/>
          </a:p>
        </p:txBody>
      </p:sp>
    </p:spTree>
    <p:extLst>
      <p:ext uri="{BB962C8B-B14F-4D97-AF65-F5344CB8AC3E}">
        <p14:creationId xmlns:p14="http://schemas.microsoft.com/office/powerpoint/2010/main" val="6320941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Answer is YES!</a:t>
            </a:r>
          </a:p>
          <a:p>
            <a:pPr marL="640594" lvl="1" indent="-174708">
              <a:buFont typeface="Arial" panose="020B0604020202020204" pitchFamily="34" charset="0"/>
              <a:buChar char="•"/>
            </a:pPr>
            <a:r>
              <a:rPr lang="en-US" b="1" i="0" dirty="0"/>
              <a:t>Many other things required for one who has had his sins washed away in the waters of baptism</a:t>
            </a:r>
          </a:p>
          <a:p>
            <a:pPr marL="640594" lvl="1" indent="-174708">
              <a:buFont typeface="Arial" panose="020B0604020202020204" pitchFamily="34" charset="0"/>
              <a:buChar char="•"/>
            </a:pPr>
            <a:r>
              <a:rPr lang="en-US" b="1" i="0" dirty="0"/>
              <a:t>Things like: moral living, worship of God, work in His vineyard, sharing the gospel, loving mankind, etc., etc., etc.</a:t>
            </a:r>
          </a:p>
          <a:p>
            <a:r>
              <a:rPr lang="en-US" b="1" i="0" dirty="0"/>
              <a:t>(Philippians 2:12-13), </a:t>
            </a:r>
            <a:r>
              <a:rPr lang="en-US" b="0" i="1" dirty="0"/>
              <a:t>“Therefore, my beloved, as you have always obeyed, not as in my presence only, but now much more in my absence, </a:t>
            </a:r>
            <a:r>
              <a:rPr lang="en-US" b="0" i="1" u="sng" dirty="0"/>
              <a:t>work out your own salvation with fear and trembling</a:t>
            </a:r>
            <a:r>
              <a:rPr lang="en-US" b="0" i="1" dirty="0"/>
              <a:t>; </a:t>
            </a:r>
            <a:r>
              <a:rPr lang="en-US" b="0" i="1" baseline="30000" dirty="0"/>
              <a:t>13</a:t>
            </a:r>
            <a:r>
              <a:rPr lang="en-US" b="0" i="1" dirty="0"/>
              <a:t> for it is God who works in you both to will and to do for His good pleasure.”</a:t>
            </a:r>
          </a:p>
          <a:p>
            <a:pPr marL="640594" lvl="1" indent="-174708">
              <a:buFont typeface="Arial" panose="020B0604020202020204" pitchFamily="34" charset="0"/>
              <a:buChar char="•"/>
            </a:pPr>
            <a:r>
              <a:rPr lang="en-US" b="1" i="0" dirty="0"/>
              <a:t>However, it is at the point of baptism that a man becomes a new creature in Christ!</a:t>
            </a:r>
          </a:p>
          <a:p>
            <a:r>
              <a:rPr lang="en-US" b="1" i="0" dirty="0"/>
              <a:t>(Romans 6:3-4), </a:t>
            </a:r>
            <a:r>
              <a:rPr lang="en-US" b="0" i="1" dirty="0"/>
              <a:t>“Or do you not know that as many of us as were baptized into Christ Jesus were baptized into His death? </a:t>
            </a:r>
            <a:r>
              <a:rPr lang="en-US" b="0" i="1" baseline="30000" dirty="0"/>
              <a:t>4</a:t>
            </a:r>
            <a:r>
              <a:rPr lang="en-US" b="0" i="1" dirty="0"/>
              <a:t> Therefore we were buried with Him through baptism into death, that just as Christ was raised from the dead by the glory of the Father, even so we also should walk in newness of life.”</a:t>
            </a:r>
          </a:p>
          <a:p>
            <a:pPr marL="640594" lvl="1" indent="-174708">
              <a:buFont typeface="Arial" panose="020B0604020202020204" pitchFamily="34" charset="0"/>
              <a:buChar char="•"/>
            </a:pPr>
            <a:r>
              <a:rPr lang="en-US" b="1" i="0" dirty="0"/>
              <a:t>This is born out in all the examples of conversion found in the book of Acts!</a:t>
            </a:r>
          </a:p>
          <a:p>
            <a:r>
              <a:rPr lang="en-US" b="1" i="0" dirty="0"/>
              <a:t>(Acts 8:39), </a:t>
            </a:r>
            <a:r>
              <a:rPr lang="en-US" b="0" i="1" dirty="0"/>
              <a:t>“Now when they came up out of the water, the Spirit of the Lord caught Philip away, so that the eunuch saw him no more; </a:t>
            </a:r>
            <a:r>
              <a:rPr lang="en-US" b="0" i="1" u="sng" dirty="0"/>
              <a:t>and he went on his way rejoicing</a:t>
            </a:r>
            <a:r>
              <a:rPr lang="en-US" b="0" i="1" dirty="0"/>
              <a:t>.”</a:t>
            </a:r>
          </a:p>
        </p:txBody>
      </p:sp>
      <p:sp>
        <p:nvSpPr>
          <p:cNvPr id="4" name="Slide Number Placeholder 3"/>
          <p:cNvSpPr>
            <a:spLocks noGrp="1"/>
          </p:cNvSpPr>
          <p:nvPr>
            <p:ph type="sldNum" sz="quarter" idx="10"/>
          </p:nvPr>
        </p:nvSpPr>
        <p:spPr/>
        <p:txBody>
          <a:bodyPr/>
          <a:lstStyle/>
          <a:p>
            <a:fld id="{E476BE6F-271C-4692-A39F-C0C19052B8B2}" type="slidenum">
              <a:rPr lang="en-US" smtClean="0"/>
              <a:t>9</a:t>
            </a:fld>
            <a:endParaRPr lang="en-US"/>
          </a:p>
        </p:txBody>
      </p:sp>
    </p:spTree>
    <p:extLst>
      <p:ext uri="{BB962C8B-B14F-4D97-AF65-F5344CB8AC3E}">
        <p14:creationId xmlns:p14="http://schemas.microsoft.com/office/powerpoint/2010/main" val="4120168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ABB05D-49FD-4042-BAA4-AD380E2E84D1}"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FEE7A-0463-4516-B17E-B36F2F54CF34}" type="slidenum">
              <a:rPr lang="en-US" smtClean="0"/>
              <a:t>‹#›</a:t>
            </a:fld>
            <a:endParaRPr lang="en-US"/>
          </a:p>
        </p:txBody>
      </p:sp>
    </p:spTree>
    <p:extLst>
      <p:ext uri="{BB962C8B-B14F-4D97-AF65-F5344CB8AC3E}">
        <p14:creationId xmlns:p14="http://schemas.microsoft.com/office/powerpoint/2010/main" val="3188008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ABB05D-49FD-4042-BAA4-AD380E2E84D1}"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FEE7A-0463-4516-B17E-B36F2F54CF34}" type="slidenum">
              <a:rPr lang="en-US" smtClean="0"/>
              <a:t>‹#›</a:t>
            </a:fld>
            <a:endParaRPr lang="en-US"/>
          </a:p>
        </p:txBody>
      </p:sp>
    </p:spTree>
    <p:extLst>
      <p:ext uri="{BB962C8B-B14F-4D97-AF65-F5344CB8AC3E}">
        <p14:creationId xmlns:p14="http://schemas.microsoft.com/office/powerpoint/2010/main" val="2678870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ABB05D-49FD-4042-BAA4-AD380E2E84D1}"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FEE7A-0463-4516-B17E-B36F2F54CF34}" type="slidenum">
              <a:rPr lang="en-US" smtClean="0"/>
              <a:t>‹#›</a:t>
            </a:fld>
            <a:endParaRPr lang="en-US"/>
          </a:p>
        </p:txBody>
      </p:sp>
    </p:spTree>
    <p:extLst>
      <p:ext uri="{BB962C8B-B14F-4D97-AF65-F5344CB8AC3E}">
        <p14:creationId xmlns:p14="http://schemas.microsoft.com/office/powerpoint/2010/main" val="2536195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ABB05D-49FD-4042-BAA4-AD380E2E84D1}"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FEE7A-0463-4516-B17E-B36F2F54CF34}" type="slidenum">
              <a:rPr lang="en-US" smtClean="0"/>
              <a:t>‹#›</a:t>
            </a:fld>
            <a:endParaRPr lang="en-US"/>
          </a:p>
        </p:txBody>
      </p:sp>
    </p:spTree>
    <p:extLst>
      <p:ext uri="{BB962C8B-B14F-4D97-AF65-F5344CB8AC3E}">
        <p14:creationId xmlns:p14="http://schemas.microsoft.com/office/powerpoint/2010/main" val="2291310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ABB05D-49FD-4042-BAA4-AD380E2E84D1}"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FEE7A-0463-4516-B17E-B36F2F54CF34}" type="slidenum">
              <a:rPr lang="en-US" smtClean="0"/>
              <a:t>‹#›</a:t>
            </a:fld>
            <a:endParaRPr lang="en-US"/>
          </a:p>
        </p:txBody>
      </p:sp>
    </p:spTree>
    <p:extLst>
      <p:ext uri="{BB962C8B-B14F-4D97-AF65-F5344CB8AC3E}">
        <p14:creationId xmlns:p14="http://schemas.microsoft.com/office/powerpoint/2010/main" val="2161299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2ABB05D-49FD-4042-BAA4-AD380E2E84D1}"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5FEE7A-0463-4516-B17E-B36F2F54CF34}" type="slidenum">
              <a:rPr lang="en-US" smtClean="0"/>
              <a:t>‹#›</a:t>
            </a:fld>
            <a:endParaRPr lang="en-US"/>
          </a:p>
        </p:txBody>
      </p:sp>
    </p:spTree>
    <p:extLst>
      <p:ext uri="{BB962C8B-B14F-4D97-AF65-F5344CB8AC3E}">
        <p14:creationId xmlns:p14="http://schemas.microsoft.com/office/powerpoint/2010/main" val="205355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2ABB05D-49FD-4042-BAA4-AD380E2E84D1}"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5FEE7A-0463-4516-B17E-B36F2F54CF34}" type="slidenum">
              <a:rPr lang="en-US" smtClean="0"/>
              <a:t>‹#›</a:t>
            </a:fld>
            <a:endParaRPr lang="en-US"/>
          </a:p>
        </p:txBody>
      </p:sp>
    </p:spTree>
    <p:extLst>
      <p:ext uri="{BB962C8B-B14F-4D97-AF65-F5344CB8AC3E}">
        <p14:creationId xmlns:p14="http://schemas.microsoft.com/office/powerpoint/2010/main" val="3802722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2ABB05D-49FD-4042-BAA4-AD380E2E84D1}"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5FEE7A-0463-4516-B17E-B36F2F54CF34}" type="slidenum">
              <a:rPr lang="en-US" smtClean="0"/>
              <a:t>‹#›</a:t>
            </a:fld>
            <a:endParaRPr lang="en-US"/>
          </a:p>
        </p:txBody>
      </p:sp>
    </p:spTree>
    <p:extLst>
      <p:ext uri="{BB962C8B-B14F-4D97-AF65-F5344CB8AC3E}">
        <p14:creationId xmlns:p14="http://schemas.microsoft.com/office/powerpoint/2010/main" val="1325807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ABB05D-49FD-4042-BAA4-AD380E2E84D1}"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5FEE7A-0463-4516-B17E-B36F2F54CF34}" type="slidenum">
              <a:rPr lang="en-US" smtClean="0"/>
              <a:t>‹#›</a:t>
            </a:fld>
            <a:endParaRPr lang="en-US"/>
          </a:p>
        </p:txBody>
      </p:sp>
    </p:spTree>
    <p:extLst>
      <p:ext uri="{BB962C8B-B14F-4D97-AF65-F5344CB8AC3E}">
        <p14:creationId xmlns:p14="http://schemas.microsoft.com/office/powerpoint/2010/main" val="20500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2ABB05D-49FD-4042-BAA4-AD380E2E84D1}"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5FEE7A-0463-4516-B17E-B36F2F54CF34}" type="slidenum">
              <a:rPr lang="en-US" smtClean="0"/>
              <a:t>‹#›</a:t>
            </a:fld>
            <a:endParaRPr lang="en-US"/>
          </a:p>
        </p:txBody>
      </p:sp>
    </p:spTree>
    <p:extLst>
      <p:ext uri="{BB962C8B-B14F-4D97-AF65-F5344CB8AC3E}">
        <p14:creationId xmlns:p14="http://schemas.microsoft.com/office/powerpoint/2010/main" val="1012111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2ABB05D-49FD-4042-BAA4-AD380E2E84D1}"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5FEE7A-0463-4516-B17E-B36F2F54CF34}" type="slidenum">
              <a:rPr lang="en-US" smtClean="0"/>
              <a:t>‹#›</a:t>
            </a:fld>
            <a:endParaRPr lang="en-US"/>
          </a:p>
        </p:txBody>
      </p:sp>
    </p:spTree>
    <p:extLst>
      <p:ext uri="{BB962C8B-B14F-4D97-AF65-F5344CB8AC3E}">
        <p14:creationId xmlns:p14="http://schemas.microsoft.com/office/powerpoint/2010/main" val="2991766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BEBA8EAE-BF5A-486C-A8C5-ECC9F3942E4B}">
                <a14:imgProps xmlns:a14="http://schemas.microsoft.com/office/drawing/2010/main">
                  <a14:imgLayer r:embed="rId14">
                    <a14:imgEffect>
                      <a14:sharpenSoften amount="-25000"/>
                    </a14:imgEffect>
                    <a14:imgEffect>
                      <a14:colorTemperature colorTemp="47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ABB05D-49FD-4042-BAA4-AD380E2E84D1}"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5FEE7A-0463-4516-B17E-B36F2F54CF34}" type="slidenum">
              <a:rPr lang="en-US" smtClean="0"/>
              <a:t>‹#›</a:t>
            </a:fld>
            <a:endParaRPr lang="en-US"/>
          </a:p>
        </p:txBody>
      </p:sp>
    </p:spTree>
    <p:extLst>
      <p:ext uri="{BB962C8B-B14F-4D97-AF65-F5344CB8AC3E}">
        <p14:creationId xmlns:p14="http://schemas.microsoft.com/office/powerpoint/2010/main" val="1901456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5855" y="387926"/>
            <a:ext cx="10557163" cy="2553999"/>
          </a:xfrm>
        </p:spPr>
        <p:txBody>
          <a:bodyPr>
            <a:normAutofit/>
          </a:bodyPr>
          <a:lstStyle/>
          <a:p>
            <a:r>
              <a:rPr lang="en-US" sz="7200" b="1" cap="small" dirty="0">
                <a:solidFill>
                  <a:schemeClr val="accent5">
                    <a:lumMod val="50000"/>
                  </a:schemeClr>
                </a:solidFill>
                <a:latin typeface="Segoe Print" panose="02000600000000000000" pitchFamily="2" charset="0"/>
              </a:rPr>
              <a:t>The “Plan” of Salvation?</a:t>
            </a:r>
          </a:p>
        </p:txBody>
      </p:sp>
      <p:sp>
        <p:nvSpPr>
          <p:cNvPr id="3" name="Subtitle 2"/>
          <p:cNvSpPr>
            <a:spLocks noGrp="1"/>
          </p:cNvSpPr>
          <p:nvPr>
            <p:ph type="subTitle" idx="1"/>
          </p:nvPr>
        </p:nvSpPr>
        <p:spPr>
          <a:xfrm>
            <a:off x="1608667" y="4211638"/>
            <a:ext cx="9144000" cy="1655762"/>
          </a:xfrm>
        </p:spPr>
        <p:txBody>
          <a:bodyPr>
            <a:normAutofit/>
          </a:bodyPr>
          <a:lstStyle/>
          <a:p>
            <a:r>
              <a:rPr lang="en-US" sz="4800" b="1" dirty="0">
                <a:solidFill>
                  <a:schemeClr val="accent5">
                    <a:lumMod val="50000"/>
                  </a:schemeClr>
                </a:solidFill>
              </a:rPr>
              <a:t>Is the concept Biblical?</a:t>
            </a:r>
          </a:p>
          <a:p>
            <a:r>
              <a:rPr lang="en-US" sz="4800" b="1" dirty="0">
                <a:solidFill>
                  <a:schemeClr val="accent5">
                    <a:lumMod val="50000"/>
                  </a:schemeClr>
                </a:solidFill>
              </a:rPr>
              <a:t>Or an invention of man?</a:t>
            </a:r>
          </a:p>
        </p:txBody>
      </p:sp>
    </p:spTree>
    <p:extLst>
      <p:ext uri="{BB962C8B-B14F-4D97-AF65-F5344CB8AC3E}">
        <p14:creationId xmlns:p14="http://schemas.microsoft.com/office/powerpoint/2010/main" val="144515860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5855" y="387926"/>
            <a:ext cx="10557163" cy="4703058"/>
          </a:xfrm>
        </p:spPr>
        <p:txBody>
          <a:bodyPr>
            <a:normAutofit fontScale="90000"/>
          </a:bodyPr>
          <a:lstStyle/>
          <a:p>
            <a:r>
              <a:rPr lang="en-US" sz="7200" b="1" cap="small" dirty="0">
                <a:solidFill>
                  <a:schemeClr val="accent5">
                    <a:lumMod val="50000"/>
                  </a:schemeClr>
                </a:solidFill>
                <a:latin typeface="Segoe Print" panose="02000600000000000000" pitchFamily="2" charset="0"/>
              </a:rPr>
              <a:t>The “Plan” God has devised for man’s salvation contains conditions that we must meet!</a:t>
            </a:r>
          </a:p>
        </p:txBody>
      </p:sp>
      <p:sp>
        <p:nvSpPr>
          <p:cNvPr id="3" name="Subtitle 2"/>
          <p:cNvSpPr>
            <a:spLocks noGrp="1"/>
          </p:cNvSpPr>
          <p:nvPr>
            <p:ph type="subTitle" idx="1"/>
          </p:nvPr>
        </p:nvSpPr>
        <p:spPr>
          <a:xfrm>
            <a:off x="1482436" y="5486398"/>
            <a:ext cx="9144000" cy="850557"/>
          </a:xfrm>
        </p:spPr>
        <p:txBody>
          <a:bodyPr>
            <a:normAutofit/>
          </a:bodyPr>
          <a:lstStyle/>
          <a:p>
            <a:r>
              <a:rPr lang="en-US" sz="4800" b="1" dirty="0">
                <a:solidFill>
                  <a:schemeClr val="accent5">
                    <a:lumMod val="50000"/>
                  </a:schemeClr>
                </a:solidFill>
              </a:rPr>
              <a:t>It is not legalism… It is obedience!</a:t>
            </a:r>
          </a:p>
        </p:txBody>
      </p:sp>
    </p:spTree>
    <p:extLst>
      <p:ext uri="{BB962C8B-B14F-4D97-AF65-F5344CB8AC3E}">
        <p14:creationId xmlns:p14="http://schemas.microsoft.com/office/powerpoint/2010/main" val="44642321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2130"/>
            <a:ext cx="10515600" cy="1760238"/>
          </a:xfrm>
        </p:spPr>
        <p:txBody>
          <a:bodyPr>
            <a:noAutofit/>
          </a:bodyPr>
          <a:lstStyle/>
          <a:p>
            <a:pPr algn="ctr"/>
            <a:r>
              <a:rPr lang="en-US" sz="5400" b="1" cap="small" dirty="0">
                <a:solidFill>
                  <a:schemeClr val="accent5">
                    <a:lumMod val="50000"/>
                  </a:schemeClr>
                </a:solidFill>
                <a:latin typeface="Segoe Print" panose="02000600000000000000" pitchFamily="2" charset="0"/>
              </a:rPr>
              <a:t>God did His part.  </a:t>
            </a:r>
            <a:br>
              <a:rPr lang="en-US" sz="5400" b="1" cap="small" dirty="0">
                <a:solidFill>
                  <a:schemeClr val="accent5">
                    <a:lumMod val="50000"/>
                  </a:schemeClr>
                </a:solidFill>
                <a:latin typeface="Segoe Print" panose="02000600000000000000" pitchFamily="2" charset="0"/>
              </a:rPr>
            </a:br>
            <a:r>
              <a:rPr lang="en-US" sz="5400" b="1" cap="small" dirty="0">
                <a:solidFill>
                  <a:schemeClr val="accent5">
                    <a:lumMod val="50000"/>
                  </a:schemeClr>
                </a:solidFill>
                <a:latin typeface="Segoe Print" panose="02000600000000000000" pitchFamily="2" charset="0"/>
              </a:rPr>
              <a:t>Will you do yours?</a:t>
            </a:r>
          </a:p>
        </p:txBody>
      </p:sp>
      <p:sp>
        <p:nvSpPr>
          <p:cNvPr id="3" name="Content Placeholder 2"/>
          <p:cNvSpPr>
            <a:spLocks noGrp="1"/>
          </p:cNvSpPr>
          <p:nvPr>
            <p:ph idx="1"/>
          </p:nvPr>
        </p:nvSpPr>
        <p:spPr>
          <a:xfrm>
            <a:off x="444842" y="1952368"/>
            <a:ext cx="11541211" cy="4473145"/>
          </a:xfrm>
        </p:spPr>
        <p:txBody>
          <a:bodyPr>
            <a:normAutofit/>
          </a:bodyPr>
          <a:lstStyle/>
          <a:p>
            <a:pPr marL="469900" indent="-469900"/>
            <a:r>
              <a:rPr lang="en-US" sz="4400" b="1" cap="all" dirty="0">
                <a:solidFill>
                  <a:schemeClr val="accent5">
                    <a:lumMod val="50000"/>
                  </a:schemeClr>
                </a:solidFill>
                <a:latin typeface="Segoe Print" panose="02000600000000000000" pitchFamily="2" charset="0"/>
              </a:rPr>
              <a:t>Hear</a:t>
            </a:r>
            <a:r>
              <a:rPr lang="en-US" sz="4400" b="1" cap="small" dirty="0">
                <a:solidFill>
                  <a:schemeClr val="accent5">
                    <a:lumMod val="50000"/>
                  </a:schemeClr>
                </a:solidFill>
                <a:latin typeface="Segoe Print" panose="02000600000000000000" pitchFamily="2" charset="0"/>
              </a:rPr>
              <a:t> (The Gospel)</a:t>
            </a:r>
          </a:p>
          <a:p>
            <a:pPr marL="469900" indent="-469900"/>
            <a:r>
              <a:rPr lang="en-US" sz="4400" b="1" cap="all" dirty="0">
                <a:solidFill>
                  <a:schemeClr val="accent5">
                    <a:lumMod val="50000"/>
                  </a:schemeClr>
                </a:solidFill>
                <a:latin typeface="Segoe Print" panose="02000600000000000000" pitchFamily="2" charset="0"/>
              </a:rPr>
              <a:t>Believe</a:t>
            </a:r>
            <a:r>
              <a:rPr lang="en-US" sz="4400" b="1" cap="small" dirty="0">
                <a:solidFill>
                  <a:schemeClr val="accent5">
                    <a:lumMod val="50000"/>
                  </a:schemeClr>
                </a:solidFill>
                <a:latin typeface="Segoe Print" panose="02000600000000000000" pitchFamily="2" charset="0"/>
              </a:rPr>
              <a:t> (The Gospel)</a:t>
            </a:r>
          </a:p>
          <a:p>
            <a:pPr marL="469900" indent="-469900"/>
            <a:r>
              <a:rPr lang="en-US" sz="4400" b="1" cap="all" dirty="0">
                <a:solidFill>
                  <a:schemeClr val="accent5">
                    <a:lumMod val="50000"/>
                  </a:schemeClr>
                </a:solidFill>
                <a:latin typeface="Segoe Print" panose="02000600000000000000" pitchFamily="2" charset="0"/>
              </a:rPr>
              <a:t>Repent</a:t>
            </a:r>
            <a:r>
              <a:rPr lang="en-US" sz="4400" b="1" cap="small" dirty="0">
                <a:solidFill>
                  <a:schemeClr val="accent5">
                    <a:lumMod val="50000"/>
                  </a:schemeClr>
                </a:solidFill>
                <a:latin typeface="Segoe Print" panose="02000600000000000000" pitchFamily="2" charset="0"/>
              </a:rPr>
              <a:t> (of your Sins)</a:t>
            </a:r>
          </a:p>
          <a:p>
            <a:pPr marL="469900" indent="-469900"/>
            <a:r>
              <a:rPr lang="en-US" sz="4400" b="1" cap="all" dirty="0">
                <a:solidFill>
                  <a:schemeClr val="accent5">
                    <a:lumMod val="50000"/>
                  </a:schemeClr>
                </a:solidFill>
                <a:latin typeface="Segoe Print" panose="02000600000000000000" pitchFamily="2" charset="0"/>
              </a:rPr>
              <a:t>Confess</a:t>
            </a:r>
            <a:r>
              <a:rPr lang="en-US" sz="4400" b="1" cap="small" dirty="0">
                <a:solidFill>
                  <a:schemeClr val="accent5">
                    <a:lumMod val="50000"/>
                  </a:schemeClr>
                </a:solidFill>
                <a:latin typeface="Segoe Print" panose="02000600000000000000" pitchFamily="2" charset="0"/>
              </a:rPr>
              <a:t> (Christ as the Son of God)</a:t>
            </a:r>
          </a:p>
          <a:p>
            <a:pPr marL="469900" indent="-469900"/>
            <a:r>
              <a:rPr lang="en-US" sz="4400" b="1" cap="all" dirty="0">
                <a:solidFill>
                  <a:schemeClr val="accent5">
                    <a:lumMod val="50000"/>
                  </a:schemeClr>
                </a:solidFill>
                <a:latin typeface="Segoe Print" panose="02000600000000000000" pitchFamily="2" charset="0"/>
              </a:rPr>
              <a:t>Be Baptized </a:t>
            </a:r>
            <a:r>
              <a:rPr lang="en-US" sz="4400" b="1" cap="small" dirty="0">
                <a:solidFill>
                  <a:schemeClr val="accent5">
                    <a:lumMod val="50000"/>
                  </a:schemeClr>
                </a:solidFill>
                <a:latin typeface="Segoe Print" panose="02000600000000000000" pitchFamily="2" charset="0"/>
              </a:rPr>
              <a:t>(in water, to wash away yours sins)</a:t>
            </a:r>
          </a:p>
        </p:txBody>
      </p:sp>
    </p:spTree>
    <p:extLst>
      <p:ext uri="{BB962C8B-B14F-4D97-AF65-F5344CB8AC3E}">
        <p14:creationId xmlns:p14="http://schemas.microsoft.com/office/powerpoint/2010/main" val="270424536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anim calcmode="lin" valueType="num">
                                      <p:cBhvr>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anim calcmode="lin" valueType="num">
                                      <p:cBhvr>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3" y="365125"/>
            <a:ext cx="11294075" cy="1325563"/>
          </a:xfrm>
        </p:spPr>
        <p:txBody>
          <a:bodyPr anchor="t">
            <a:normAutofit/>
          </a:bodyPr>
          <a:lstStyle/>
          <a:p>
            <a:r>
              <a:rPr lang="en-US" sz="5400" b="1" cap="small" dirty="0">
                <a:solidFill>
                  <a:schemeClr val="accent5">
                    <a:lumMod val="50000"/>
                  </a:schemeClr>
                </a:solidFill>
                <a:latin typeface="Segoe Print" panose="02000600000000000000" pitchFamily="2" charset="0"/>
              </a:rPr>
              <a:t>Scott’s “Five-finger exercise”</a:t>
            </a:r>
          </a:p>
        </p:txBody>
      </p:sp>
      <p:sp>
        <p:nvSpPr>
          <p:cNvPr id="3" name="Content Placeholder 2"/>
          <p:cNvSpPr>
            <a:spLocks noGrp="1"/>
          </p:cNvSpPr>
          <p:nvPr>
            <p:ph idx="1"/>
          </p:nvPr>
        </p:nvSpPr>
        <p:spPr>
          <a:xfrm>
            <a:off x="518983" y="1285102"/>
            <a:ext cx="11294075" cy="5313405"/>
          </a:xfrm>
        </p:spPr>
        <p:txBody>
          <a:bodyPr>
            <a:normAutofit fontScale="92500" lnSpcReduction="10000"/>
          </a:bodyPr>
          <a:lstStyle/>
          <a:p>
            <a:pPr marL="0" indent="222250">
              <a:buNone/>
            </a:pPr>
            <a:r>
              <a:rPr lang="en-US" sz="4400" b="1" dirty="0">
                <a:solidFill>
                  <a:schemeClr val="accent5">
                    <a:lumMod val="50000"/>
                  </a:schemeClr>
                </a:solidFill>
              </a:rPr>
              <a:t>“Scott’s “five-finger exercise” brand of preaching produced a significant result from the legalistic tendencies inherent in the primitivism and rationalism of both Scott and Alexander Campbell and in due time came to dominate Churches of Christ. When this happened, Scott’s heirs transformed the five-point plan from one that emphasized both the work of humankind and the gracious response of God to one that featured only the work of humankind.”  (Hughes)</a:t>
            </a:r>
          </a:p>
          <a:p>
            <a:endParaRPr lang="en-US" dirty="0"/>
          </a:p>
        </p:txBody>
      </p:sp>
    </p:spTree>
    <p:extLst>
      <p:ext uri="{BB962C8B-B14F-4D97-AF65-F5344CB8AC3E}">
        <p14:creationId xmlns:p14="http://schemas.microsoft.com/office/powerpoint/2010/main" val="30246964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0173" y="331531"/>
            <a:ext cx="9144000" cy="2090393"/>
          </a:xfrm>
        </p:spPr>
        <p:txBody>
          <a:bodyPr/>
          <a:lstStyle/>
          <a:p>
            <a:pPr algn="l"/>
            <a:r>
              <a:rPr lang="en-US" b="1" cap="small" dirty="0">
                <a:solidFill>
                  <a:schemeClr val="accent5">
                    <a:lumMod val="50000"/>
                  </a:schemeClr>
                </a:solidFill>
                <a:latin typeface="Segoe Print" panose="02000600000000000000" pitchFamily="2" charset="0"/>
              </a:rPr>
              <a:t>We are saved by the GRACE OF GOD!</a:t>
            </a:r>
          </a:p>
        </p:txBody>
      </p:sp>
      <p:sp>
        <p:nvSpPr>
          <p:cNvPr id="3" name="Subtitle 2"/>
          <p:cNvSpPr>
            <a:spLocks noGrp="1"/>
          </p:cNvSpPr>
          <p:nvPr>
            <p:ph type="subTitle" idx="1"/>
          </p:nvPr>
        </p:nvSpPr>
        <p:spPr>
          <a:xfrm>
            <a:off x="939114" y="2934773"/>
            <a:ext cx="10527956" cy="3317745"/>
          </a:xfrm>
        </p:spPr>
        <p:txBody>
          <a:bodyPr>
            <a:noAutofit/>
          </a:bodyPr>
          <a:lstStyle/>
          <a:p>
            <a:r>
              <a:rPr lang="en-US" sz="4800" dirty="0">
                <a:solidFill>
                  <a:schemeClr val="accent5">
                    <a:lumMod val="50000"/>
                  </a:schemeClr>
                </a:solidFill>
              </a:rPr>
              <a:t>This must be, and </a:t>
            </a:r>
            <a:r>
              <a:rPr lang="en-US" sz="4800" u="sng" dirty="0">
                <a:solidFill>
                  <a:schemeClr val="accent5">
                    <a:lumMod val="50000"/>
                  </a:schemeClr>
                </a:solidFill>
              </a:rPr>
              <a:t>is</a:t>
            </a:r>
            <a:r>
              <a:rPr lang="en-US" sz="4800" dirty="0">
                <a:solidFill>
                  <a:schemeClr val="accent5">
                    <a:lumMod val="50000"/>
                  </a:schemeClr>
                </a:solidFill>
              </a:rPr>
              <a:t> the central and preeminent truth of the Gospel!</a:t>
            </a:r>
          </a:p>
          <a:p>
            <a:endParaRPr lang="en-US" sz="1600" dirty="0">
              <a:solidFill>
                <a:schemeClr val="accent5">
                  <a:lumMod val="50000"/>
                </a:schemeClr>
              </a:solidFill>
            </a:endParaRPr>
          </a:p>
          <a:p>
            <a:r>
              <a:rPr lang="en-US" sz="4800" dirty="0">
                <a:solidFill>
                  <a:schemeClr val="accent5">
                    <a:lumMod val="50000"/>
                  </a:schemeClr>
                </a:solidFill>
              </a:rPr>
              <a:t>John 3:16; Ephesians 2:8-9</a:t>
            </a:r>
          </a:p>
        </p:txBody>
      </p:sp>
    </p:spTree>
    <p:extLst>
      <p:ext uri="{BB962C8B-B14F-4D97-AF65-F5344CB8AC3E}">
        <p14:creationId xmlns:p14="http://schemas.microsoft.com/office/powerpoint/2010/main" val="34630008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0173" y="331531"/>
            <a:ext cx="9144000" cy="2090393"/>
          </a:xfrm>
        </p:spPr>
        <p:txBody>
          <a:bodyPr>
            <a:normAutofit/>
          </a:bodyPr>
          <a:lstStyle/>
          <a:p>
            <a:pPr algn="l"/>
            <a:r>
              <a:rPr lang="en-US" b="1" cap="small" dirty="0">
                <a:solidFill>
                  <a:schemeClr val="accent5">
                    <a:lumMod val="50000"/>
                  </a:schemeClr>
                </a:solidFill>
                <a:latin typeface="Segoe Print" panose="02000600000000000000" pitchFamily="2" charset="0"/>
              </a:rPr>
              <a:t>Our Question:</a:t>
            </a:r>
            <a:br>
              <a:rPr lang="en-US" b="1" cap="small" dirty="0">
                <a:solidFill>
                  <a:schemeClr val="accent5">
                    <a:lumMod val="50000"/>
                  </a:schemeClr>
                </a:solidFill>
                <a:latin typeface="Segoe Print" panose="02000600000000000000" pitchFamily="2" charset="0"/>
              </a:rPr>
            </a:br>
            <a:r>
              <a:rPr lang="en-US" b="1" cap="small" dirty="0">
                <a:solidFill>
                  <a:schemeClr val="accent5">
                    <a:lumMod val="50000"/>
                  </a:schemeClr>
                </a:solidFill>
                <a:latin typeface="Segoe Print" panose="02000600000000000000" pitchFamily="2" charset="0"/>
              </a:rPr>
              <a:t>IS EVERYONE SAVED?</a:t>
            </a:r>
          </a:p>
        </p:txBody>
      </p:sp>
      <p:sp>
        <p:nvSpPr>
          <p:cNvPr id="3" name="Subtitle 2"/>
          <p:cNvSpPr>
            <a:spLocks noGrp="1"/>
          </p:cNvSpPr>
          <p:nvPr>
            <p:ph type="subTitle" idx="1"/>
          </p:nvPr>
        </p:nvSpPr>
        <p:spPr>
          <a:xfrm>
            <a:off x="939114" y="2934773"/>
            <a:ext cx="10527956" cy="3317745"/>
          </a:xfrm>
        </p:spPr>
        <p:txBody>
          <a:bodyPr>
            <a:noAutofit/>
          </a:bodyPr>
          <a:lstStyle/>
          <a:p>
            <a:pPr algn="l"/>
            <a:r>
              <a:rPr lang="en-US" sz="4800" b="1" dirty="0">
                <a:solidFill>
                  <a:schemeClr val="accent5">
                    <a:lumMod val="50000"/>
                  </a:schemeClr>
                </a:solidFill>
              </a:rPr>
              <a:t>If not, one of two possibilities</a:t>
            </a:r>
          </a:p>
          <a:p>
            <a:pPr marL="914400" indent="-914400" algn="l">
              <a:buFont typeface="+mj-lt"/>
              <a:buAutoNum type="arabicPeriod"/>
            </a:pPr>
            <a:r>
              <a:rPr lang="en-US" sz="4800" dirty="0">
                <a:solidFill>
                  <a:schemeClr val="accent5">
                    <a:lumMod val="50000"/>
                  </a:schemeClr>
                </a:solidFill>
              </a:rPr>
              <a:t>Jesus did not shed his blood for all</a:t>
            </a:r>
          </a:p>
          <a:p>
            <a:pPr marL="914400" indent="-914400" algn="l">
              <a:buFont typeface="+mj-lt"/>
              <a:buAutoNum type="arabicPeriod"/>
            </a:pPr>
            <a:r>
              <a:rPr lang="en-US" sz="4800" dirty="0">
                <a:solidFill>
                  <a:schemeClr val="accent5">
                    <a:lumMod val="50000"/>
                  </a:schemeClr>
                </a:solidFill>
              </a:rPr>
              <a:t>God requires something of man</a:t>
            </a:r>
          </a:p>
        </p:txBody>
      </p:sp>
    </p:spTree>
    <p:extLst>
      <p:ext uri="{BB962C8B-B14F-4D97-AF65-F5344CB8AC3E}">
        <p14:creationId xmlns:p14="http://schemas.microsoft.com/office/powerpoint/2010/main" val="40425867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0173" y="331531"/>
            <a:ext cx="9144000" cy="2090393"/>
          </a:xfrm>
        </p:spPr>
        <p:txBody>
          <a:bodyPr/>
          <a:lstStyle/>
          <a:p>
            <a:pPr algn="l"/>
            <a:r>
              <a:rPr lang="en-US" b="1" cap="small" dirty="0">
                <a:solidFill>
                  <a:schemeClr val="accent5">
                    <a:lumMod val="50000"/>
                  </a:schemeClr>
                </a:solidFill>
                <a:latin typeface="Segoe Print" panose="02000600000000000000" pitchFamily="2" charset="0"/>
              </a:rPr>
              <a:t>Can a man please God without FAITH?</a:t>
            </a:r>
          </a:p>
        </p:txBody>
      </p:sp>
      <p:sp>
        <p:nvSpPr>
          <p:cNvPr id="3" name="Subtitle 2"/>
          <p:cNvSpPr>
            <a:spLocks noGrp="1"/>
          </p:cNvSpPr>
          <p:nvPr>
            <p:ph type="subTitle" idx="1"/>
          </p:nvPr>
        </p:nvSpPr>
        <p:spPr>
          <a:xfrm>
            <a:off x="939114" y="2835919"/>
            <a:ext cx="10527956" cy="3317745"/>
          </a:xfrm>
        </p:spPr>
        <p:txBody>
          <a:bodyPr>
            <a:noAutofit/>
          </a:bodyPr>
          <a:lstStyle/>
          <a:p>
            <a:pPr indent="296863" algn="l"/>
            <a:r>
              <a:rPr lang="en-US" sz="4800" b="1" dirty="0">
                <a:solidFill>
                  <a:schemeClr val="accent5">
                    <a:lumMod val="50000"/>
                  </a:schemeClr>
                </a:solidFill>
              </a:rPr>
              <a:t>“But without faith it is impossible to please Him, for he who comes to God must believe that He is, and that He is a rewarder of those who diligently seek Him.” (Hebrews 11:6)</a:t>
            </a:r>
            <a:endParaRPr lang="en-US" sz="4800" dirty="0">
              <a:solidFill>
                <a:schemeClr val="accent5">
                  <a:lumMod val="50000"/>
                </a:schemeClr>
              </a:solidFill>
            </a:endParaRPr>
          </a:p>
        </p:txBody>
      </p:sp>
    </p:spTree>
    <p:extLst>
      <p:ext uri="{BB962C8B-B14F-4D97-AF65-F5344CB8AC3E}">
        <p14:creationId xmlns:p14="http://schemas.microsoft.com/office/powerpoint/2010/main" val="35058089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4271" y="331531"/>
            <a:ext cx="8550876" cy="2757658"/>
          </a:xfrm>
        </p:spPr>
        <p:txBody>
          <a:bodyPr>
            <a:normAutofit/>
          </a:bodyPr>
          <a:lstStyle/>
          <a:p>
            <a:pPr algn="l"/>
            <a:r>
              <a:rPr lang="en-US" b="1" cap="small" dirty="0">
                <a:solidFill>
                  <a:schemeClr val="accent5">
                    <a:lumMod val="50000"/>
                  </a:schemeClr>
                </a:solidFill>
                <a:latin typeface="Segoe Print" panose="02000600000000000000" pitchFamily="2" charset="0"/>
              </a:rPr>
              <a:t>Can a man receive forgiveness without REPENTANCE?</a:t>
            </a:r>
          </a:p>
        </p:txBody>
      </p:sp>
      <p:sp>
        <p:nvSpPr>
          <p:cNvPr id="3" name="Subtitle 2"/>
          <p:cNvSpPr>
            <a:spLocks noGrp="1"/>
          </p:cNvSpPr>
          <p:nvPr>
            <p:ph type="subTitle" idx="1"/>
          </p:nvPr>
        </p:nvSpPr>
        <p:spPr>
          <a:xfrm>
            <a:off x="939114" y="3583459"/>
            <a:ext cx="10527956" cy="2570205"/>
          </a:xfrm>
        </p:spPr>
        <p:txBody>
          <a:bodyPr>
            <a:noAutofit/>
          </a:bodyPr>
          <a:lstStyle/>
          <a:p>
            <a:pPr indent="296863" algn="l"/>
            <a:r>
              <a:rPr lang="en-US" sz="4800" b="1" dirty="0">
                <a:solidFill>
                  <a:schemeClr val="accent5">
                    <a:lumMod val="50000"/>
                  </a:schemeClr>
                </a:solidFill>
              </a:rPr>
              <a:t>“Repent therefore and be converted, that your sins may be blotted out”</a:t>
            </a:r>
          </a:p>
          <a:p>
            <a:pPr indent="296863" algn="r"/>
            <a:r>
              <a:rPr lang="en-US" sz="4800" b="1" dirty="0">
                <a:solidFill>
                  <a:schemeClr val="accent5">
                    <a:lumMod val="50000"/>
                  </a:schemeClr>
                </a:solidFill>
              </a:rPr>
              <a:t>(Acts 3:19)</a:t>
            </a:r>
            <a:endParaRPr lang="en-US" sz="4800" dirty="0">
              <a:solidFill>
                <a:schemeClr val="accent5">
                  <a:lumMod val="50000"/>
                </a:schemeClr>
              </a:solidFill>
            </a:endParaRPr>
          </a:p>
        </p:txBody>
      </p:sp>
    </p:spTree>
    <p:extLst>
      <p:ext uri="{BB962C8B-B14F-4D97-AF65-F5344CB8AC3E}">
        <p14:creationId xmlns:p14="http://schemas.microsoft.com/office/powerpoint/2010/main" val="41132734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4270" y="331531"/>
            <a:ext cx="10972800" cy="2757658"/>
          </a:xfrm>
        </p:spPr>
        <p:txBody>
          <a:bodyPr>
            <a:normAutofit/>
          </a:bodyPr>
          <a:lstStyle/>
          <a:p>
            <a:pPr algn="l"/>
            <a:r>
              <a:rPr lang="en-US" b="1" cap="small" dirty="0">
                <a:solidFill>
                  <a:schemeClr val="accent5">
                    <a:lumMod val="50000"/>
                  </a:schemeClr>
                </a:solidFill>
                <a:latin typeface="Segoe Print" panose="02000600000000000000" pitchFamily="2" charset="0"/>
              </a:rPr>
              <a:t>Can a man be acknowledged by God without CONFESSING HIM?</a:t>
            </a:r>
          </a:p>
        </p:txBody>
      </p:sp>
      <p:sp>
        <p:nvSpPr>
          <p:cNvPr id="3" name="Subtitle 2"/>
          <p:cNvSpPr>
            <a:spLocks noGrp="1"/>
          </p:cNvSpPr>
          <p:nvPr>
            <p:ph type="subTitle" idx="1"/>
          </p:nvPr>
        </p:nvSpPr>
        <p:spPr>
          <a:xfrm>
            <a:off x="939114" y="3459893"/>
            <a:ext cx="10527956" cy="3039762"/>
          </a:xfrm>
        </p:spPr>
        <p:txBody>
          <a:bodyPr>
            <a:noAutofit/>
          </a:bodyPr>
          <a:lstStyle/>
          <a:p>
            <a:pPr indent="296863" algn="l">
              <a:lnSpc>
                <a:spcPct val="100000"/>
              </a:lnSpc>
              <a:spcBef>
                <a:spcPts val="0"/>
              </a:spcBef>
            </a:pPr>
            <a:r>
              <a:rPr lang="en-US" sz="4800" b="1" dirty="0">
                <a:solidFill>
                  <a:schemeClr val="accent5">
                    <a:lumMod val="50000"/>
                  </a:schemeClr>
                </a:solidFill>
              </a:rPr>
              <a:t>“…whoever denies Me before men, him I will also deny before My Father who is in heaven.”  (Matthew 10:33)</a:t>
            </a:r>
            <a:endParaRPr lang="en-US" sz="4800" dirty="0">
              <a:solidFill>
                <a:schemeClr val="accent5">
                  <a:lumMod val="50000"/>
                </a:schemeClr>
              </a:solidFill>
            </a:endParaRPr>
          </a:p>
        </p:txBody>
      </p:sp>
    </p:spTree>
    <p:extLst>
      <p:ext uri="{BB962C8B-B14F-4D97-AF65-F5344CB8AC3E}">
        <p14:creationId xmlns:p14="http://schemas.microsoft.com/office/powerpoint/2010/main" val="24092922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4270" y="331531"/>
            <a:ext cx="10972800" cy="2757658"/>
          </a:xfrm>
        </p:spPr>
        <p:txBody>
          <a:bodyPr>
            <a:normAutofit/>
          </a:bodyPr>
          <a:lstStyle/>
          <a:p>
            <a:pPr algn="l"/>
            <a:r>
              <a:rPr lang="en-US" b="1" cap="small" dirty="0">
                <a:solidFill>
                  <a:schemeClr val="accent5">
                    <a:lumMod val="50000"/>
                  </a:schemeClr>
                </a:solidFill>
                <a:latin typeface="Segoe Print" panose="02000600000000000000" pitchFamily="2" charset="0"/>
              </a:rPr>
              <a:t>Can a man have his sins remitted without BAPTISM?</a:t>
            </a:r>
          </a:p>
        </p:txBody>
      </p:sp>
      <p:sp>
        <p:nvSpPr>
          <p:cNvPr id="3" name="Subtitle 2"/>
          <p:cNvSpPr>
            <a:spLocks noGrp="1"/>
          </p:cNvSpPr>
          <p:nvPr>
            <p:ph type="subTitle" idx="1"/>
          </p:nvPr>
        </p:nvSpPr>
        <p:spPr>
          <a:xfrm>
            <a:off x="939114" y="3459893"/>
            <a:ext cx="10527956" cy="3039762"/>
          </a:xfrm>
        </p:spPr>
        <p:txBody>
          <a:bodyPr>
            <a:noAutofit/>
          </a:bodyPr>
          <a:lstStyle/>
          <a:p>
            <a:pPr indent="296863" algn="l">
              <a:lnSpc>
                <a:spcPct val="100000"/>
              </a:lnSpc>
              <a:spcBef>
                <a:spcPts val="0"/>
              </a:spcBef>
            </a:pPr>
            <a:r>
              <a:rPr lang="en-US" sz="4800" b="1" dirty="0">
                <a:solidFill>
                  <a:schemeClr val="accent5">
                    <a:lumMod val="50000"/>
                  </a:schemeClr>
                </a:solidFill>
              </a:rPr>
              <a:t>“Repent, and let every one of you be baptized in the name of Jesus Christ for the remission of sins...”  (Acts 2:38)</a:t>
            </a:r>
            <a:endParaRPr lang="en-US" sz="4800" dirty="0">
              <a:solidFill>
                <a:schemeClr val="accent5">
                  <a:lumMod val="50000"/>
                </a:schemeClr>
              </a:solidFill>
            </a:endParaRPr>
          </a:p>
        </p:txBody>
      </p:sp>
    </p:spTree>
    <p:extLst>
      <p:ext uri="{BB962C8B-B14F-4D97-AF65-F5344CB8AC3E}">
        <p14:creationId xmlns:p14="http://schemas.microsoft.com/office/powerpoint/2010/main" val="31676423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4270" y="331531"/>
            <a:ext cx="10972800" cy="2090393"/>
          </a:xfrm>
        </p:spPr>
        <p:txBody>
          <a:bodyPr>
            <a:normAutofit/>
          </a:bodyPr>
          <a:lstStyle/>
          <a:p>
            <a:pPr algn="l"/>
            <a:r>
              <a:rPr lang="en-US" b="1" cap="small" dirty="0">
                <a:solidFill>
                  <a:schemeClr val="accent5">
                    <a:lumMod val="50000"/>
                  </a:schemeClr>
                </a:solidFill>
                <a:latin typeface="Segoe Print" panose="02000600000000000000" pitchFamily="2" charset="0"/>
              </a:rPr>
              <a:t>Does God Require ANYTHING ELSE of man?</a:t>
            </a:r>
          </a:p>
        </p:txBody>
      </p:sp>
      <p:sp>
        <p:nvSpPr>
          <p:cNvPr id="3" name="Subtitle 2"/>
          <p:cNvSpPr>
            <a:spLocks noGrp="1"/>
          </p:cNvSpPr>
          <p:nvPr>
            <p:ph type="subTitle" idx="1"/>
          </p:nvPr>
        </p:nvSpPr>
        <p:spPr>
          <a:xfrm>
            <a:off x="939114" y="2891481"/>
            <a:ext cx="10527956" cy="3608174"/>
          </a:xfrm>
        </p:spPr>
        <p:txBody>
          <a:bodyPr>
            <a:noAutofit/>
          </a:bodyPr>
          <a:lstStyle/>
          <a:p>
            <a:pPr indent="296863" algn="l">
              <a:lnSpc>
                <a:spcPct val="100000"/>
              </a:lnSpc>
              <a:spcBef>
                <a:spcPts val="0"/>
              </a:spcBef>
            </a:pPr>
            <a:r>
              <a:rPr lang="en-US" sz="4800" b="1" dirty="0">
                <a:solidFill>
                  <a:schemeClr val="accent5">
                    <a:lumMod val="50000"/>
                  </a:schemeClr>
                </a:solidFill>
              </a:rPr>
              <a:t>“…even so we also should walk in newness of life.” (Romans 6:4)</a:t>
            </a:r>
            <a:endParaRPr lang="en-US" sz="4800" dirty="0">
              <a:solidFill>
                <a:schemeClr val="accent5">
                  <a:lumMod val="50000"/>
                </a:schemeClr>
              </a:solidFill>
            </a:endParaRPr>
          </a:p>
        </p:txBody>
      </p:sp>
    </p:spTree>
    <p:extLst>
      <p:ext uri="{BB962C8B-B14F-4D97-AF65-F5344CB8AC3E}">
        <p14:creationId xmlns:p14="http://schemas.microsoft.com/office/powerpoint/2010/main" val="37403735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1843</Words>
  <Application>Microsoft Office PowerPoint</Application>
  <PresentationFormat>Widescreen</PresentationFormat>
  <Paragraphs>108</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Print</vt:lpstr>
      <vt:lpstr>Office Theme</vt:lpstr>
      <vt:lpstr>The “Plan” of Salvation?</vt:lpstr>
      <vt:lpstr>Scott’s “Five-finger exercise”</vt:lpstr>
      <vt:lpstr>We are saved by the GRACE OF GOD!</vt:lpstr>
      <vt:lpstr>Our Question: IS EVERYONE SAVED?</vt:lpstr>
      <vt:lpstr>Can a man please God without FAITH?</vt:lpstr>
      <vt:lpstr>Can a man receive forgiveness without REPENTANCE?</vt:lpstr>
      <vt:lpstr>Can a man be acknowledged by God without CONFESSING HIM?</vt:lpstr>
      <vt:lpstr>Can a man have his sins remitted without BAPTISM?</vt:lpstr>
      <vt:lpstr>Does God Require ANYTHING ELSE of man?</vt:lpstr>
      <vt:lpstr>The “Plan” God has devised for man’s salvation contains conditions that we must meet!</vt:lpstr>
      <vt:lpstr>God did His part.   Will you do yours?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Stan Cox</dc:creator>
  <cp:lastModifiedBy>Stan Cox</cp:lastModifiedBy>
  <cp:revision>12</cp:revision>
  <cp:lastPrinted>2017-01-15T13:27:48Z</cp:lastPrinted>
  <dcterms:created xsi:type="dcterms:W3CDTF">2017-01-15T03:50:29Z</dcterms:created>
  <dcterms:modified xsi:type="dcterms:W3CDTF">2017-01-15T13:30:26Z</dcterms:modified>
</cp:coreProperties>
</file>